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78" d="100"/>
          <a:sy n="78" d="100"/>
        </p:scale>
        <p:origin x="-90" y="-18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4063C7-31EF-43B2-9838-EA844D9CCE91}"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359931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063C7-31EF-43B2-9838-EA844D9CCE91}"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262927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063C7-31EF-43B2-9838-EA844D9CCE91}"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315095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063C7-31EF-43B2-9838-EA844D9CCE91}"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358334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063C7-31EF-43B2-9838-EA844D9CCE91}" type="datetimeFigureOut">
              <a:rPr lang="en-US" smtClean="0"/>
              <a:pPr/>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28086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063C7-31EF-43B2-9838-EA844D9CCE91}"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23713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4063C7-31EF-43B2-9838-EA844D9CCE91}" type="datetimeFigureOut">
              <a:rPr lang="en-US" smtClean="0"/>
              <a:pPr/>
              <a:t>12/19/2012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538485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4063C7-31EF-43B2-9838-EA844D9CCE91}" type="datetimeFigureOut">
              <a:rPr lang="en-US" smtClean="0"/>
              <a:pPr/>
              <a:t>12/19/2012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246976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063C7-31EF-43B2-9838-EA844D9CCE91}" type="datetimeFigureOut">
              <a:rPr lang="en-US" smtClean="0"/>
              <a:pPr/>
              <a:t>12/19/2012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80558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063C7-31EF-43B2-9838-EA844D9CCE91}"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320876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063C7-31EF-43B2-9838-EA844D9CCE91}" type="datetimeFigureOut">
              <a:rPr lang="en-US" smtClean="0"/>
              <a:pPr/>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309508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063C7-31EF-43B2-9838-EA844D9CCE91}" type="datetimeFigureOut">
              <a:rPr lang="en-US" smtClean="0"/>
              <a:pPr/>
              <a:t>12/19/2012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B4B07-34B0-4E89-890F-12108F3B1806}" type="slidenum">
              <a:rPr lang="en-US" smtClean="0"/>
              <a:pPr/>
              <a:t>‹#›</a:t>
            </a:fld>
            <a:endParaRPr lang="en-US"/>
          </a:p>
        </p:txBody>
      </p:sp>
    </p:spTree>
    <p:extLst>
      <p:ext uri="{BB962C8B-B14F-4D97-AF65-F5344CB8AC3E}">
        <p14:creationId xmlns:p14="http://schemas.microsoft.com/office/powerpoint/2010/main" xmlns="" val="180447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Sixteen: Philosophy, Art, and Literature</a:t>
            </a:r>
            <a:endParaRPr lang="en-US" dirty="0"/>
          </a:p>
        </p:txBody>
      </p:sp>
      <p:sp>
        <p:nvSpPr>
          <p:cNvPr id="3" name="Subtitle 2"/>
          <p:cNvSpPr>
            <a:spLocks noGrp="1"/>
          </p:cNvSpPr>
          <p:nvPr>
            <p:ph type="subTitle" idx="1"/>
          </p:nvPr>
        </p:nvSpPr>
        <p:spPr/>
        <p:txBody>
          <a:bodyPr/>
          <a:lstStyle/>
          <a:p>
            <a:r>
              <a:rPr lang="en-US" dirty="0" smtClean="0"/>
              <a:t>By Tommy Boss</a:t>
            </a:r>
            <a:endParaRPr lang="en-US" dirty="0"/>
          </a:p>
        </p:txBody>
      </p:sp>
    </p:spTree>
    <p:extLst>
      <p:ext uri="{BB962C8B-B14F-4D97-AF65-F5344CB8AC3E}">
        <p14:creationId xmlns:p14="http://schemas.microsoft.com/office/powerpoint/2010/main" xmlns="" val="2210373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Cervantes</a:t>
            </a:r>
            <a:endParaRPr lang="en-US" dirty="0"/>
          </a:p>
        </p:txBody>
      </p:sp>
      <p:sp>
        <p:nvSpPr>
          <p:cNvPr id="3" name="Content Placeholder 2"/>
          <p:cNvSpPr>
            <a:spLocks noGrp="1"/>
          </p:cNvSpPr>
          <p:nvPr>
            <p:ph idx="1"/>
          </p:nvPr>
        </p:nvSpPr>
        <p:spPr>
          <a:xfrm>
            <a:off x="4648200" y="1524000"/>
            <a:ext cx="4114800" cy="4754563"/>
          </a:xfrm>
        </p:spPr>
        <p:txBody>
          <a:bodyPr>
            <a:normAutofit lnSpcReduction="10000"/>
          </a:bodyPr>
          <a:lstStyle/>
          <a:p>
            <a:r>
              <a:rPr lang="en-US" sz="2200" dirty="0" smtClean="0"/>
              <a:t>Cervantes’ works directly reflected the social struggles and defined classism in Spain</a:t>
            </a:r>
          </a:p>
          <a:p>
            <a:r>
              <a:rPr lang="en-US" sz="2200" dirty="0" smtClean="0"/>
              <a:t>He avoided politics, and instead commented on human nature and interclass relations, pointing out flaws and foils of the public</a:t>
            </a:r>
          </a:p>
          <a:p>
            <a:r>
              <a:rPr lang="en-US" sz="2200" dirty="0" smtClean="0"/>
              <a:t>In his most famous and influential work, </a:t>
            </a:r>
            <a:r>
              <a:rPr lang="en-US" sz="2200" i="1" dirty="0" smtClean="0"/>
              <a:t>Don Quixote</a:t>
            </a:r>
            <a:r>
              <a:rPr lang="en-US" sz="2200" dirty="0" smtClean="0"/>
              <a:t>, Cervantes points out the impossibility of chivalry in contrast to the ruthlessness and very real state that was 17</a:t>
            </a:r>
            <a:r>
              <a:rPr lang="en-US" sz="2200" baseline="30000" dirty="0" smtClean="0"/>
              <a:t>th</a:t>
            </a:r>
            <a:r>
              <a:rPr lang="en-US" sz="2200" dirty="0" smtClean="0"/>
              <a:t> century Spain</a:t>
            </a:r>
          </a:p>
          <a:p>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600" y="1447800"/>
            <a:ext cx="3124200" cy="4783931"/>
          </a:xfrm>
          <a:prstGeom prst="rect">
            <a:avLst/>
          </a:prstGeom>
        </p:spPr>
      </p:pic>
    </p:spTree>
    <p:extLst>
      <p:ext uri="{BB962C8B-B14F-4D97-AF65-F5344CB8AC3E}">
        <p14:creationId xmlns:p14="http://schemas.microsoft.com/office/powerpoint/2010/main" xmlns="" val="152920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Shakespeare and Theatre</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2200" dirty="0" smtClean="0"/>
              <a:t>The theatre became hugely popular in the 16</a:t>
            </a:r>
            <a:r>
              <a:rPr lang="en-US" sz="2200" baseline="30000" dirty="0" smtClean="0"/>
              <a:t>th</a:t>
            </a:r>
            <a:r>
              <a:rPr lang="en-US" sz="2200" dirty="0" smtClean="0"/>
              <a:t> and 17</a:t>
            </a:r>
            <a:r>
              <a:rPr lang="en-US" sz="2200" baseline="30000" dirty="0" smtClean="0"/>
              <a:t>th</a:t>
            </a:r>
            <a:r>
              <a:rPr lang="en-US" sz="2200" dirty="0" smtClean="0"/>
              <a:t> century, a leading art form of the time</a:t>
            </a:r>
          </a:p>
          <a:p>
            <a:r>
              <a:rPr lang="en-US" sz="2200" dirty="0" smtClean="0"/>
              <a:t>Playwrights covered topics from histories glorifying their nation to epic tales of romance and valor</a:t>
            </a:r>
          </a:p>
          <a:p>
            <a:r>
              <a:rPr lang="en-US" sz="2200" dirty="0" smtClean="0"/>
              <a:t>Plays, unlike art such as the opera and painting, was available to everyone, even the peasants</a:t>
            </a:r>
          </a:p>
          <a:p>
            <a:r>
              <a:rPr lang="en-US" sz="2200" dirty="0" smtClean="0"/>
              <a:t>Actors were common, and so were plays, making theatre a central component of cultural life, endorsed by royalty and peasants alike</a:t>
            </a:r>
          </a:p>
          <a:p>
            <a:r>
              <a:rPr lang="en-US" sz="2200" dirty="0" smtClean="0"/>
              <a:t>While interrupted by the civil war and plague, theatre continued to stay relevant, however it was often a very unsanitary and disease ridden mess</a:t>
            </a:r>
          </a:p>
          <a:p>
            <a:r>
              <a:rPr lang="en-US" sz="2200" dirty="0" smtClean="0"/>
              <a:t>Acting groups and playwrights were usually members of a royal acting company, supported by nobles and royalty</a:t>
            </a:r>
            <a:endParaRPr lang="en-US" sz="2200" dirty="0"/>
          </a:p>
          <a:p>
            <a:endParaRPr lang="en-US" sz="2200" dirty="0"/>
          </a:p>
        </p:txBody>
      </p:sp>
    </p:spTree>
    <p:extLst>
      <p:ext uri="{BB962C8B-B14F-4D97-AF65-F5344CB8AC3E}">
        <p14:creationId xmlns:p14="http://schemas.microsoft.com/office/powerpoint/2010/main" xmlns="" val="138612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5562600" cy="5364163"/>
          </a:xfrm>
        </p:spPr>
        <p:txBody>
          <a:bodyPr>
            <a:normAutofit lnSpcReduction="10000"/>
          </a:bodyPr>
          <a:lstStyle/>
          <a:p>
            <a:r>
              <a:rPr lang="en-US" sz="2200" dirty="0" smtClean="0"/>
              <a:t>Shakespeare is arguably the most influential writer of all time, effectively creating plays that continue to stay relevant and socially accurate 400 years after being written.  His statements on human nature and his ability to make statements that remain true even in the modern world we live in today</a:t>
            </a:r>
          </a:p>
          <a:p>
            <a:r>
              <a:rPr lang="en-US" sz="2200" dirty="0" smtClean="0"/>
              <a:t>He did however often reflect on the mindset unique to that time period, putting forth formality and stability as virtuous, showing the goals and expectations of the 17</a:t>
            </a:r>
            <a:r>
              <a:rPr lang="en-US" sz="2200" baseline="30000" dirty="0" smtClean="0"/>
              <a:t>th</a:t>
            </a:r>
            <a:r>
              <a:rPr lang="en-US" sz="2200" dirty="0" smtClean="0"/>
              <a:t> century worldview</a:t>
            </a:r>
          </a:p>
          <a:p>
            <a:r>
              <a:rPr lang="en-US" sz="2200" dirty="0" smtClean="0"/>
              <a:t>Because of his popularity with both the public and the upper class, Shakespeare wrote constantly, putting out 28 plays and over 150 sonnets ranging from comedies to histories to tragedies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9800" y="1566904"/>
            <a:ext cx="2904322" cy="3721957"/>
          </a:xfrm>
          <a:prstGeom prst="rect">
            <a:avLst/>
          </a:prstGeom>
        </p:spPr>
      </p:pic>
    </p:spTree>
    <p:extLst>
      <p:ext uri="{BB962C8B-B14F-4D97-AF65-F5344CB8AC3E}">
        <p14:creationId xmlns:p14="http://schemas.microsoft.com/office/powerpoint/2010/main" xmlns="" val="299974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Philosophy</a:t>
            </a:r>
            <a:endParaRPr lang="en-US" dirty="0"/>
          </a:p>
        </p:txBody>
      </p:sp>
      <p:sp>
        <p:nvSpPr>
          <p:cNvPr id="3" name="Content Placeholder 2"/>
          <p:cNvSpPr>
            <a:spLocks noGrp="1"/>
          </p:cNvSpPr>
          <p:nvPr>
            <p:ph idx="1"/>
          </p:nvPr>
        </p:nvSpPr>
        <p:spPr/>
        <p:txBody>
          <a:bodyPr>
            <a:normAutofit/>
          </a:bodyPr>
          <a:lstStyle/>
          <a:p>
            <a:r>
              <a:rPr lang="en-US" sz="2200" dirty="0" smtClean="0"/>
              <a:t>The scientific milestones of the 17</a:t>
            </a:r>
            <a:r>
              <a:rPr lang="en-US" sz="2200" baseline="30000" dirty="0" smtClean="0"/>
              <a:t>th</a:t>
            </a:r>
            <a:r>
              <a:rPr lang="en-US" sz="2200" dirty="0" smtClean="0"/>
              <a:t> century brought on a philosophical boom on a comparable scale</a:t>
            </a:r>
          </a:p>
          <a:p>
            <a:r>
              <a:rPr lang="en-US" sz="2200" dirty="0" smtClean="0"/>
              <a:t>The introduction of the scientific method and discoveries brought on new ways of thought and conflicting ideas</a:t>
            </a:r>
          </a:p>
          <a:p>
            <a:r>
              <a:rPr lang="en-US" sz="2200" dirty="0" smtClean="0"/>
              <a:t>Politically, war in England amongst other factors, had stirred many different views on an ideal government, which ranged from absolutism to democracy</a:t>
            </a:r>
          </a:p>
          <a:p>
            <a:r>
              <a:rPr lang="en-US" sz="2200" dirty="0" smtClean="0"/>
              <a:t>Nations would often have conflicting ideals as a state on these subjects, adding to the growing feeling of nationalism in their philosophy and diversifying government systems throughout Europe</a:t>
            </a:r>
          </a:p>
        </p:txBody>
      </p:sp>
    </p:spTree>
    <p:extLst>
      <p:ext uri="{BB962C8B-B14F-4D97-AF65-F5344CB8AC3E}">
        <p14:creationId xmlns:p14="http://schemas.microsoft.com/office/powerpoint/2010/main" xmlns="" val="344400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Descartes</a:t>
            </a:r>
            <a:endParaRPr lang="en-US" dirty="0"/>
          </a:p>
        </p:txBody>
      </p:sp>
      <p:sp>
        <p:nvSpPr>
          <p:cNvPr id="3" name="Content Placeholder 2"/>
          <p:cNvSpPr>
            <a:spLocks noGrp="1"/>
          </p:cNvSpPr>
          <p:nvPr>
            <p:ph idx="1"/>
          </p:nvPr>
        </p:nvSpPr>
        <p:spPr>
          <a:xfrm>
            <a:off x="3581400" y="1456826"/>
            <a:ext cx="5334000" cy="4525963"/>
          </a:xfrm>
        </p:spPr>
        <p:txBody>
          <a:bodyPr>
            <a:normAutofit fontScale="92500" lnSpcReduction="20000"/>
          </a:bodyPr>
          <a:lstStyle/>
          <a:p>
            <a:r>
              <a:rPr lang="en-US" sz="2200" dirty="0" smtClean="0"/>
              <a:t>René Descartes, author of </a:t>
            </a:r>
            <a:r>
              <a:rPr lang="en-US" sz="2200" i="1" dirty="0" smtClean="0"/>
              <a:t>Discourse on Method of Rightly Conducting the Reason and Seeking Truth in the Sciences</a:t>
            </a:r>
            <a:r>
              <a:rPr lang="en-US" sz="2200" dirty="0" smtClean="0"/>
              <a:t>, was a French philosopher who formulated the principle of doubt</a:t>
            </a:r>
          </a:p>
          <a:p>
            <a:r>
              <a:rPr lang="en-US" sz="2200" dirty="0" smtClean="0"/>
              <a:t>This theory of doubt said that to know anything for certain, one must discard all previous biases and understand that your senses may deceive.  Descartes took everything he believed to be true and applied it to the theory of doubt</a:t>
            </a:r>
          </a:p>
          <a:p>
            <a:r>
              <a:rPr lang="en-US" sz="2200" dirty="0" smtClean="0"/>
              <a:t>He came up with two great and absolute truths</a:t>
            </a:r>
          </a:p>
          <a:p>
            <a:pPr lvl="1"/>
            <a:r>
              <a:rPr lang="en-US" sz="1800" dirty="0" smtClean="0"/>
              <a:t>He knew he was doubting and therefore thinking, so he must exist</a:t>
            </a:r>
          </a:p>
          <a:p>
            <a:pPr lvl="1"/>
            <a:r>
              <a:rPr lang="en-US" sz="1800" dirty="0" smtClean="0"/>
              <a:t>Humans know they are not perfect, and because they have a vision of perfection, there must be a perfect being, therefore God must exist</a:t>
            </a:r>
            <a:endParaRPr lang="en-US"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828800"/>
            <a:ext cx="2974489" cy="3611880"/>
          </a:xfrm>
          <a:prstGeom prst="rect">
            <a:avLst/>
          </a:prstGeom>
        </p:spPr>
      </p:pic>
    </p:spTree>
    <p:extLst>
      <p:ext uri="{BB962C8B-B14F-4D97-AF65-F5344CB8AC3E}">
        <p14:creationId xmlns:p14="http://schemas.microsoft.com/office/powerpoint/2010/main" xmlns="" val="302501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Montaigne and the Essay</a:t>
            </a:r>
            <a:endParaRPr lang="en-US" dirty="0"/>
          </a:p>
        </p:txBody>
      </p:sp>
      <p:sp>
        <p:nvSpPr>
          <p:cNvPr id="3" name="Content Placeholder 2"/>
          <p:cNvSpPr>
            <a:spLocks noGrp="1"/>
          </p:cNvSpPr>
          <p:nvPr>
            <p:ph idx="1"/>
          </p:nvPr>
        </p:nvSpPr>
        <p:spPr>
          <a:xfrm>
            <a:off x="457200" y="1600200"/>
            <a:ext cx="5486400" cy="4525963"/>
          </a:xfrm>
        </p:spPr>
        <p:txBody>
          <a:bodyPr>
            <a:normAutofit lnSpcReduction="10000"/>
          </a:bodyPr>
          <a:lstStyle/>
          <a:p>
            <a:r>
              <a:rPr lang="en-US" sz="2200" dirty="0" smtClean="0"/>
              <a:t>Montaigne was a French philosopher during the scientific revolution, who, unlike many thinkers at the time, doubted that one could ever really find truth</a:t>
            </a:r>
          </a:p>
          <a:p>
            <a:r>
              <a:rPr lang="en-US" sz="2200" dirty="0" smtClean="0"/>
              <a:t>He wrote a series of short persuasive papers on his opinions and ideas regarding various topics, essentially creating the modern day essay</a:t>
            </a:r>
          </a:p>
          <a:p>
            <a:r>
              <a:rPr lang="en-US" sz="2200" dirty="0" smtClean="0"/>
              <a:t>Along with it he was a strong figure in the skepticism movement, arguing that all truths we have are in ourselves; that all that should be sought is inner truth, as nothing more is attainable</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3600" y="1981200"/>
            <a:ext cx="2800004" cy="3581400"/>
          </a:xfrm>
          <a:prstGeom prst="rect">
            <a:avLst/>
          </a:prstGeom>
        </p:spPr>
      </p:pic>
    </p:spTree>
    <p:extLst>
      <p:ext uri="{BB962C8B-B14F-4D97-AF65-F5344CB8AC3E}">
        <p14:creationId xmlns:p14="http://schemas.microsoft.com/office/powerpoint/2010/main" xmlns="" val="2492210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End</a:t>
            </a:r>
            <a:br>
              <a:rPr lang="en-US" dirty="0" smtClean="0"/>
            </a:br>
            <a:r>
              <a:rPr lang="en-US" sz="1800" dirty="0" smtClean="0"/>
              <a:t>(More artwork by </a:t>
            </a:r>
            <a:r>
              <a:rPr lang="en-US" sz="1800" dirty="0" err="1" smtClean="0"/>
              <a:t>Frans</a:t>
            </a:r>
            <a:r>
              <a:rPr lang="en-US" sz="1800" dirty="0" smtClean="0"/>
              <a:t> Hals because I like him a lot)</a:t>
            </a:r>
            <a:endParaRPr lang="en-US" sz="1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800" y="1676400"/>
            <a:ext cx="2819400" cy="3182168"/>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80909" y="1676400"/>
            <a:ext cx="2590800" cy="32295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30619" y="2819400"/>
            <a:ext cx="2669587" cy="3417850"/>
          </a:xfrm>
          <a:prstGeom prst="rect">
            <a:avLst/>
          </a:prstGeom>
        </p:spPr>
      </p:pic>
    </p:spTree>
    <p:extLst>
      <p:ext uri="{BB962C8B-B14F-4D97-AF65-F5344CB8AC3E}">
        <p14:creationId xmlns:p14="http://schemas.microsoft.com/office/powerpoint/2010/main" xmlns="" val="225258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Mannerism</a:t>
            </a:r>
            <a:endParaRPr lang="en-US" dirty="0"/>
          </a:p>
        </p:txBody>
      </p:sp>
      <p:sp>
        <p:nvSpPr>
          <p:cNvPr id="3" name="Content Placeholder 2"/>
          <p:cNvSpPr>
            <a:spLocks noGrp="1"/>
          </p:cNvSpPr>
          <p:nvPr>
            <p:ph idx="1"/>
          </p:nvPr>
        </p:nvSpPr>
        <p:spPr>
          <a:xfrm>
            <a:off x="457200" y="1600200"/>
            <a:ext cx="4800600" cy="4525963"/>
          </a:xfrm>
        </p:spPr>
        <p:txBody>
          <a:bodyPr>
            <a:normAutofit fontScale="92500" lnSpcReduction="20000"/>
          </a:bodyPr>
          <a:lstStyle/>
          <a:p>
            <a:r>
              <a:rPr lang="en-US" sz="2400" dirty="0" smtClean="0"/>
              <a:t>Mannerism in art is a style that focuses on the human body, often having unnatural poses to excaudate the body</a:t>
            </a:r>
          </a:p>
          <a:p>
            <a:r>
              <a:rPr lang="en-US" sz="2400" dirty="0" smtClean="0"/>
              <a:t>Art often included unnatural coloration and distortion of objects</a:t>
            </a:r>
          </a:p>
          <a:p>
            <a:r>
              <a:rPr lang="en-US" sz="2400" dirty="0" smtClean="0"/>
              <a:t>Bodies were often elongated and poses were often dramatized to present accent movement</a:t>
            </a:r>
          </a:p>
          <a:p>
            <a:r>
              <a:rPr lang="en-US" sz="2400" dirty="0" smtClean="0"/>
              <a:t>Began during the late renaissance, around 1520</a:t>
            </a:r>
          </a:p>
          <a:p>
            <a:r>
              <a:rPr lang="en-US" sz="2400" dirty="0" smtClean="0"/>
              <a:t>Arose in Florence and Rome, spread rapidly</a:t>
            </a:r>
          </a:p>
          <a:p>
            <a:r>
              <a:rPr lang="en-US" sz="2400" dirty="0" smtClean="0"/>
              <a:t>Ended in 1580 </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86400" y="838200"/>
            <a:ext cx="3129735" cy="5206957"/>
          </a:xfrm>
          <a:prstGeom prst="rect">
            <a:avLst/>
          </a:prstGeom>
        </p:spPr>
      </p:pic>
      <p:sp>
        <p:nvSpPr>
          <p:cNvPr id="6" name="TextBox 5"/>
          <p:cNvSpPr txBox="1"/>
          <p:nvPr/>
        </p:nvSpPr>
        <p:spPr>
          <a:xfrm>
            <a:off x="5486400" y="6248400"/>
            <a:ext cx="3129735" cy="646331"/>
          </a:xfrm>
          <a:prstGeom prst="rect">
            <a:avLst/>
          </a:prstGeom>
          <a:noFill/>
        </p:spPr>
        <p:txBody>
          <a:bodyPr wrap="square" rtlCol="0">
            <a:spAutoFit/>
          </a:bodyPr>
          <a:lstStyle/>
          <a:p>
            <a:pPr algn="ctr"/>
            <a:r>
              <a:rPr lang="en-US" dirty="0" smtClean="0"/>
              <a:t>The Deposition From the Cross by </a:t>
            </a:r>
            <a:r>
              <a:rPr lang="en-US" dirty="0" err="1" smtClean="0"/>
              <a:t>Jacobo</a:t>
            </a:r>
            <a:r>
              <a:rPr lang="en-US" dirty="0" smtClean="0"/>
              <a:t> </a:t>
            </a:r>
            <a:r>
              <a:rPr lang="en-US" dirty="0" err="1" smtClean="0"/>
              <a:t>Pontormo</a:t>
            </a:r>
            <a:endParaRPr lang="en-US" dirty="0"/>
          </a:p>
        </p:txBody>
      </p:sp>
    </p:spTree>
    <p:extLst>
      <p:ext uri="{BB962C8B-B14F-4D97-AF65-F5344CB8AC3E}">
        <p14:creationId xmlns:p14="http://schemas.microsoft.com/office/powerpoint/2010/main" xmlns="" val="239842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33399" y="404487"/>
            <a:ext cx="3626305" cy="6134857"/>
          </a:xfrm>
        </p:spPr>
      </p:pic>
      <p:sp>
        <p:nvSpPr>
          <p:cNvPr id="6" name="Content Placeholder 5"/>
          <p:cNvSpPr>
            <a:spLocks noGrp="1"/>
          </p:cNvSpPr>
          <p:nvPr>
            <p:ph sz="half" idx="2"/>
          </p:nvPr>
        </p:nvSpPr>
        <p:spPr>
          <a:xfrm>
            <a:off x="4648200" y="533400"/>
            <a:ext cx="4038600" cy="4114800"/>
          </a:xfrm>
        </p:spPr>
        <p:txBody>
          <a:bodyPr>
            <a:normAutofit lnSpcReduction="10000"/>
          </a:bodyPr>
          <a:lstStyle/>
          <a:p>
            <a:pPr marL="0" indent="0">
              <a:buNone/>
            </a:pPr>
            <a:r>
              <a:rPr lang="en-US" sz="2200" dirty="0" smtClean="0"/>
              <a:t>El Greco (The Greek) was a Spanish painter of Greek descent.</a:t>
            </a:r>
          </a:p>
          <a:p>
            <a:pPr marL="0" indent="0">
              <a:buNone/>
            </a:pPr>
            <a:r>
              <a:rPr lang="en-US" sz="2200" dirty="0" smtClean="0"/>
              <a:t>He moved to Rome to pursue painting, incorporating many mannerist techniques.</a:t>
            </a:r>
          </a:p>
          <a:p>
            <a:pPr marL="0" indent="0">
              <a:buNone/>
            </a:pPr>
            <a:r>
              <a:rPr lang="en-US" sz="2200" dirty="0" smtClean="0"/>
              <a:t>He often used unnatural lighting and dark colors to portray chaos and confusion.</a:t>
            </a:r>
          </a:p>
          <a:p>
            <a:pPr marL="0" indent="0">
              <a:buNone/>
            </a:pPr>
            <a:r>
              <a:rPr lang="en-US" sz="2200" dirty="0" smtClean="0"/>
              <a:t>El Greco is most noted for his religious works, expressing the widespread tension through mannerism</a:t>
            </a:r>
            <a:endParaRPr lang="en-US" sz="22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77000" y="4191000"/>
            <a:ext cx="2133600" cy="2424545"/>
          </a:xfrm>
          <a:prstGeom prst="rect">
            <a:avLst/>
          </a:prstGeom>
        </p:spPr>
      </p:pic>
      <p:sp>
        <p:nvSpPr>
          <p:cNvPr id="15" name="TextBox 14"/>
          <p:cNvSpPr txBox="1"/>
          <p:nvPr/>
        </p:nvSpPr>
        <p:spPr>
          <a:xfrm>
            <a:off x="4572000" y="4800600"/>
            <a:ext cx="1600200" cy="1477328"/>
          </a:xfrm>
          <a:prstGeom prst="rect">
            <a:avLst/>
          </a:prstGeom>
          <a:noFill/>
        </p:spPr>
        <p:txBody>
          <a:bodyPr wrap="square" rtlCol="0">
            <a:spAutoFit/>
          </a:bodyPr>
          <a:lstStyle/>
          <a:p>
            <a:r>
              <a:rPr lang="en-US" dirty="0" smtClean="0"/>
              <a:t>The Disrobing of Christ (left)</a:t>
            </a:r>
          </a:p>
          <a:p>
            <a:endParaRPr lang="en-US" dirty="0" smtClean="0"/>
          </a:p>
          <a:p>
            <a:r>
              <a:rPr lang="en-US" dirty="0" smtClean="0"/>
              <a:t>Self Portrait (right)</a:t>
            </a:r>
            <a:endParaRPr lang="en-US" dirty="0"/>
          </a:p>
        </p:txBody>
      </p:sp>
    </p:spTree>
    <p:extLst>
      <p:ext uri="{BB962C8B-B14F-4D97-AF65-F5344CB8AC3E}">
        <p14:creationId xmlns:p14="http://schemas.microsoft.com/office/powerpoint/2010/main" xmlns="" val="202155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8229600" cy="1143000"/>
          </a:xfrm>
        </p:spPr>
        <p:txBody>
          <a:bodyPr/>
          <a:lstStyle/>
          <a:p>
            <a:r>
              <a:rPr lang="en-US" dirty="0" smtClean="0"/>
              <a:t>The Baroque</a:t>
            </a:r>
            <a:endParaRPr lang="en-US" dirty="0"/>
          </a:p>
        </p:txBody>
      </p:sp>
      <p:sp>
        <p:nvSpPr>
          <p:cNvPr id="5" name="Content Placeholder 4"/>
          <p:cNvSpPr>
            <a:spLocks noGrp="1"/>
          </p:cNvSpPr>
          <p:nvPr>
            <p:ph idx="1"/>
          </p:nvPr>
        </p:nvSpPr>
        <p:spPr>
          <a:xfrm>
            <a:off x="457200" y="1600200"/>
            <a:ext cx="4966063" cy="4906963"/>
          </a:xfrm>
        </p:spPr>
        <p:txBody>
          <a:bodyPr>
            <a:normAutofit lnSpcReduction="10000"/>
          </a:bodyPr>
          <a:lstStyle/>
          <a:p>
            <a:r>
              <a:rPr lang="en-US" sz="2200" dirty="0" smtClean="0"/>
              <a:t>The Baroque was a period in which art was changing quickly</a:t>
            </a:r>
          </a:p>
          <a:p>
            <a:r>
              <a:rPr lang="en-US" sz="2200" dirty="0" smtClean="0"/>
              <a:t>Scenes were typically large, dramatic, and meaningful.  There was lots of color and motion</a:t>
            </a:r>
          </a:p>
          <a:p>
            <a:r>
              <a:rPr lang="en-US" sz="2200" dirty="0" smtClean="0"/>
              <a:t>The Baroque art focused on imperfections, depicting flaws in image to create emotion and natural imagery</a:t>
            </a:r>
          </a:p>
          <a:p>
            <a:r>
              <a:rPr lang="en-US" sz="2200" dirty="0" smtClean="0"/>
              <a:t>Religious themes were very common</a:t>
            </a:r>
          </a:p>
          <a:p>
            <a:r>
              <a:rPr lang="en-US" sz="2200" dirty="0" smtClean="0"/>
              <a:t>In music, The Baroque brought new instruments and instrumentation to popular culture, including many new forms of opera and the development of the orchestra</a:t>
            </a:r>
            <a:endParaRPr lang="en-US" sz="2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67841" y="87535"/>
            <a:ext cx="2922311" cy="3275444"/>
          </a:xfrm>
          <a:prstGeom prst="rect">
            <a:avLst/>
          </a:prstGeom>
        </p:spPr>
      </p:pic>
      <p:sp>
        <p:nvSpPr>
          <p:cNvPr id="9" name="TextBox 8"/>
          <p:cNvSpPr txBox="1"/>
          <p:nvPr/>
        </p:nvSpPr>
        <p:spPr>
          <a:xfrm>
            <a:off x="5768368" y="3362979"/>
            <a:ext cx="3366923" cy="523220"/>
          </a:xfrm>
          <a:prstGeom prst="rect">
            <a:avLst/>
          </a:prstGeom>
          <a:noFill/>
        </p:spPr>
        <p:txBody>
          <a:bodyPr wrap="square" rtlCol="0">
            <a:spAutoFit/>
          </a:bodyPr>
          <a:lstStyle/>
          <a:p>
            <a:r>
              <a:rPr lang="en-US" sz="1400" dirty="0" smtClean="0"/>
              <a:t>Gypsy Girl by </a:t>
            </a:r>
            <a:r>
              <a:rPr lang="en-US" sz="1400" dirty="0" err="1" smtClean="0"/>
              <a:t>Frans</a:t>
            </a:r>
            <a:r>
              <a:rPr lang="en-US" sz="1400" dirty="0" smtClean="0"/>
              <a:t> Hals</a:t>
            </a:r>
          </a:p>
          <a:p>
            <a:r>
              <a:rPr lang="en-US" sz="1400" dirty="0" smtClean="0"/>
              <a:t>Martyrdom of St. Phillip by Jose de Ribera</a:t>
            </a: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26344" y="3881766"/>
            <a:ext cx="2850969" cy="2851903"/>
          </a:xfrm>
          <a:prstGeom prst="rect">
            <a:avLst/>
          </a:prstGeom>
        </p:spPr>
      </p:pic>
    </p:spTree>
    <p:extLst>
      <p:ext uri="{BB962C8B-B14F-4D97-AF65-F5344CB8AC3E}">
        <p14:creationId xmlns:p14="http://schemas.microsoft.com/office/powerpoint/2010/main" xmlns="" val="67079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0" y="103188"/>
            <a:ext cx="3048000" cy="3914775"/>
          </a:xfr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4159681"/>
            <a:ext cx="3204754" cy="252632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86200" y="4059258"/>
            <a:ext cx="4648200" cy="26267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14354" y="690544"/>
            <a:ext cx="4720046" cy="3244668"/>
          </a:xfrm>
          <a:prstGeom prst="rect">
            <a:avLst/>
          </a:prstGeom>
        </p:spPr>
      </p:pic>
      <p:sp>
        <p:nvSpPr>
          <p:cNvPr id="9" name="TextBox 8"/>
          <p:cNvSpPr txBox="1"/>
          <p:nvPr/>
        </p:nvSpPr>
        <p:spPr>
          <a:xfrm>
            <a:off x="3476897" y="44213"/>
            <a:ext cx="5638800" cy="646331"/>
          </a:xfrm>
          <a:prstGeom prst="rect">
            <a:avLst/>
          </a:prstGeom>
          <a:noFill/>
        </p:spPr>
        <p:txBody>
          <a:bodyPr wrap="square" rtlCol="0">
            <a:spAutoFit/>
          </a:bodyPr>
          <a:lstStyle/>
          <a:p>
            <a:r>
              <a:rPr lang="en-US" sz="1200" dirty="0" smtClean="0"/>
              <a:t>Conversion of St. Paul – Caravaggio (Top Left), Ecstasy of St. Theresa - Bernini(Top Right),</a:t>
            </a:r>
          </a:p>
          <a:p>
            <a:r>
              <a:rPr lang="en-US" sz="1200" dirty="0" smtClean="0"/>
              <a:t>Woman  Cooking Eggs- Velazquez (Bottom Left), The Chateau de Seen and Hunter- Rubens (Bottom Right)</a:t>
            </a:r>
            <a:endParaRPr lang="en-US" sz="1200" dirty="0"/>
          </a:p>
        </p:txBody>
      </p:sp>
    </p:spTree>
    <p:extLst>
      <p:ext uri="{BB962C8B-B14F-4D97-AF65-F5344CB8AC3E}">
        <p14:creationId xmlns:p14="http://schemas.microsoft.com/office/powerpoint/2010/main" xmlns="" val="1703810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Classicism in Art</a:t>
            </a:r>
            <a:endParaRPr lang="en-US" dirty="0"/>
          </a:p>
        </p:txBody>
      </p:sp>
      <p:sp>
        <p:nvSpPr>
          <p:cNvPr id="3" name="Content Placeholder 2"/>
          <p:cNvSpPr>
            <a:spLocks noGrp="1"/>
          </p:cNvSpPr>
          <p:nvPr>
            <p:ph idx="1"/>
          </p:nvPr>
        </p:nvSpPr>
        <p:spPr>
          <a:xfrm>
            <a:off x="4800600" y="1219200"/>
            <a:ext cx="3886200" cy="4525963"/>
          </a:xfrm>
        </p:spPr>
        <p:txBody>
          <a:bodyPr>
            <a:noAutofit/>
          </a:bodyPr>
          <a:lstStyle/>
          <a:p>
            <a:r>
              <a:rPr lang="en-US" sz="2200" dirty="0" smtClean="0"/>
              <a:t>Classicism was the other dominant style during the 17</a:t>
            </a:r>
            <a:r>
              <a:rPr lang="en-US" sz="2200" baseline="30000" dirty="0" smtClean="0"/>
              <a:t>th</a:t>
            </a:r>
            <a:r>
              <a:rPr lang="en-US" sz="2200" dirty="0" smtClean="0"/>
              <a:t> century</a:t>
            </a:r>
          </a:p>
          <a:p>
            <a:r>
              <a:rPr lang="en-US" sz="2200" dirty="0" smtClean="0"/>
              <a:t>It was characterized by it’s replication of Greek and Roman style in painting, sculpture, and architecture</a:t>
            </a:r>
          </a:p>
          <a:p>
            <a:r>
              <a:rPr lang="en-US" sz="2200" dirty="0" smtClean="0"/>
              <a:t>It was focused on aesthetics presented in a formal, clear way</a:t>
            </a:r>
          </a:p>
          <a:p>
            <a:r>
              <a:rPr lang="en-US" sz="2200" dirty="0" smtClean="0"/>
              <a:t>This style was much better received at first.  This was the style used in most courts as it portrayed the subject as perfect, unlike The Baroque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1295400"/>
            <a:ext cx="3733800" cy="4869606"/>
          </a:xfrm>
          <a:prstGeom prst="rect">
            <a:avLst/>
          </a:prstGeom>
        </p:spPr>
      </p:pic>
      <p:sp>
        <p:nvSpPr>
          <p:cNvPr id="5" name="TextBox 4"/>
          <p:cNvSpPr txBox="1"/>
          <p:nvPr/>
        </p:nvSpPr>
        <p:spPr>
          <a:xfrm>
            <a:off x="594360" y="6159417"/>
            <a:ext cx="3733800" cy="615553"/>
          </a:xfrm>
          <a:prstGeom prst="rect">
            <a:avLst/>
          </a:prstGeom>
          <a:noFill/>
        </p:spPr>
        <p:txBody>
          <a:bodyPr wrap="square" rtlCol="0">
            <a:spAutoFit/>
          </a:bodyPr>
          <a:lstStyle/>
          <a:p>
            <a:pPr algn="ctr"/>
            <a:r>
              <a:rPr lang="en-US" sz="1600" dirty="0"/>
              <a:t>Willem </a:t>
            </a:r>
            <a:r>
              <a:rPr lang="en-US" sz="1600" dirty="0" err="1" smtClean="0"/>
              <a:t>Heythuijsen</a:t>
            </a:r>
            <a:r>
              <a:rPr lang="en-US" sz="1600" dirty="0" smtClean="0"/>
              <a:t> by </a:t>
            </a:r>
            <a:r>
              <a:rPr lang="en-US" sz="1600" dirty="0" err="1" smtClean="0"/>
              <a:t>Frans</a:t>
            </a:r>
            <a:r>
              <a:rPr lang="en-US" sz="1600" dirty="0" smtClean="0"/>
              <a:t> Hals</a:t>
            </a:r>
            <a:endParaRPr lang="en-US" sz="1600" dirty="0"/>
          </a:p>
          <a:p>
            <a:endParaRPr lang="en-US" dirty="0"/>
          </a:p>
        </p:txBody>
      </p:sp>
    </p:spTree>
    <p:extLst>
      <p:ext uri="{BB962C8B-B14F-4D97-AF65-F5344CB8AC3E}">
        <p14:creationId xmlns:p14="http://schemas.microsoft.com/office/powerpoint/2010/main" xmlns="" val="37054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Poussin</a:t>
            </a:r>
            <a:endParaRPr lang="en-US" dirty="0"/>
          </a:p>
        </p:txBody>
      </p:sp>
      <p:sp>
        <p:nvSpPr>
          <p:cNvPr id="3" name="Content Placeholder 2"/>
          <p:cNvSpPr>
            <a:spLocks noGrp="1"/>
          </p:cNvSpPr>
          <p:nvPr>
            <p:ph idx="1"/>
          </p:nvPr>
        </p:nvSpPr>
        <p:spPr>
          <a:xfrm>
            <a:off x="457200" y="1219200"/>
            <a:ext cx="4114800" cy="4953000"/>
          </a:xfrm>
        </p:spPr>
        <p:txBody>
          <a:bodyPr>
            <a:normAutofit lnSpcReduction="10000"/>
          </a:bodyPr>
          <a:lstStyle/>
          <a:p>
            <a:r>
              <a:rPr lang="en-US" sz="2200" dirty="0" err="1" smtClean="0"/>
              <a:t>Poussin</a:t>
            </a:r>
            <a:r>
              <a:rPr lang="en-US" sz="2200" dirty="0" smtClean="0"/>
              <a:t> was a French classical painter who spent most of his time in Rome</a:t>
            </a:r>
            <a:endParaRPr lang="en-US" dirty="0"/>
          </a:p>
          <a:p>
            <a:r>
              <a:rPr lang="en-US" sz="2200" dirty="0" smtClean="0"/>
              <a:t>In his artwork, </a:t>
            </a:r>
            <a:r>
              <a:rPr lang="en-US" sz="2200" dirty="0" err="1" smtClean="0"/>
              <a:t>Poussin</a:t>
            </a:r>
            <a:r>
              <a:rPr lang="en-US" sz="2200" dirty="0"/>
              <a:t> </a:t>
            </a:r>
            <a:r>
              <a:rPr lang="en-US" sz="2200" dirty="0" smtClean="0"/>
              <a:t>used figures and shapes to emphasize his work and  tended to downplay color</a:t>
            </a:r>
          </a:p>
          <a:p>
            <a:r>
              <a:rPr lang="en-US" sz="2200" dirty="0" smtClean="0"/>
              <a:t>He was a member of an informal academy of artists opposed to the Baroque movement</a:t>
            </a:r>
          </a:p>
          <a:p>
            <a:r>
              <a:rPr lang="en-US" sz="2200" dirty="0" smtClean="0"/>
              <a:t>He was commissioned at one point to paint for Cardinal Richelieu, earning the title of First Painter of the King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8199" y="1890582"/>
            <a:ext cx="4294471" cy="3082937"/>
          </a:xfrm>
          <a:prstGeom prst="rect">
            <a:avLst/>
          </a:prstGeom>
        </p:spPr>
      </p:pic>
      <p:sp>
        <p:nvSpPr>
          <p:cNvPr id="5" name="TextBox 4"/>
          <p:cNvSpPr txBox="1"/>
          <p:nvPr/>
        </p:nvSpPr>
        <p:spPr>
          <a:xfrm>
            <a:off x="5486400" y="5027095"/>
            <a:ext cx="3810000" cy="338554"/>
          </a:xfrm>
          <a:prstGeom prst="rect">
            <a:avLst/>
          </a:prstGeom>
          <a:noFill/>
        </p:spPr>
        <p:txBody>
          <a:bodyPr wrap="square" rtlCol="0">
            <a:spAutoFit/>
          </a:bodyPr>
          <a:lstStyle/>
          <a:p>
            <a:r>
              <a:rPr lang="en-US" sz="1600" dirty="0" smtClean="0"/>
              <a:t>The Crossing of the Red Sea</a:t>
            </a:r>
            <a:endParaRPr lang="en-US" sz="1600" dirty="0"/>
          </a:p>
        </p:txBody>
      </p:sp>
    </p:spTree>
    <p:extLst>
      <p:ext uri="{BB962C8B-B14F-4D97-AF65-F5344CB8AC3E}">
        <p14:creationId xmlns:p14="http://schemas.microsoft.com/office/powerpoint/2010/main" xmlns="" val="98968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Dutch Classicism</a:t>
            </a:r>
            <a:endParaRPr lang="en-US" dirty="0"/>
          </a:p>
        </p:txBody>
      </p:sp>
      <p:sp>
        <p:nvSpPr>
          <p:cNvPr id="3" name="Content Placeholder 2"/>
          <p:cNvSpPr>
            <a:spLocks noGrp="1"/>
          </p:cNvSpPr>
          <p:nvPr>
            <p:ph idx="1"/>
          </p:nvPr>
        </p:nvSpPr>
        <p:spPr>
          <a:xfrm>
            <a:off x="496389" y="1143000"/>
            <a:ext cx="4191000" cy="5638800"/>
          </a:xfrm>
        </p:spPr>
        <p:txBody>
          <a:bodyPr>
            <a:normAutofit fontScale="92500"/>
          </a:bodyPr>
          <a:lstStyle/>
          <a:p>
            <a:r>
              <a:rPr lang="en-US" sz="2200" dirty="0" smtClean="0"/>
              <a:t>In the United Provinces, the Church did not require religious works, so most paintings on the topic reflected personal faith</a:t>
            </a:r>
          </a:p>
          <a:p>
            <a:r>
              <a:rPr lang="en-US" sz="2200" dirty="0" smtClean="0"/>
              <a:t>Because of the lack of a court, rich merchants and the upper class were the most common patrons of the arts</a:t>
            </a:r>
          </a:p>
          <a:p>
            <a:r>
              <a:rPr lang="en-US" sz="2200" dirty="0" smtClean="0"/>
              <a:t>This led to very formal, restrained art</a:t>
            </a:r>
          </a:p>
          <a:p>
            <a:r>
              <a:rPr lang="en-US" sz="2200" dirty="0" smtClean="0"/>
              <a:t>One of the most acclaimed artists from this scene was Rembrandt and his self portraits, over sixty in total, showing his progression over time, capturing his human essence.  This idea was a key concept of the classicism movement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41966" y="1328057"/>
            <a:ext cx="4005072" cy="4736036"/>
          </a:xfrm>
          <a:prstGeom prst="rect">
            <a:avLst/>
          </a:prstGeom>
        </p:spPr>
      </p:pic>
      <p:sp>
        <p:nvSpPr>
          <p:cNvPr id="5" name="TextBox 4"/>
          <p:cNvSpPr txBox="1"/>
          <p:nvPr/>
        </p:nvSpPr>
        <p:spPr>
          <a:xfrm>
            <a:off x="4953000" y="6172200"/>
            <a:ext cx="3657600" cy="307777"/>
          </a:xfrm>
          <a:prstGeom prst="rect">
            <a:avLst/>
          </a:prstGeom>
          <a:noFill/>
        </p:spPr>
        <p:txBody>
          <a:bodyPr wrap="square" rtlCol="0">
            <a:spAutoFit/>
          </a:bodyPr>
          <a:lstStyle/>
          <a:p>
            <a:pPr algn="ctr"/>
            <a:r>
              <a:rPr lang="en-US" sz="1400" dirty="0" smtClean="0"/>
              <a:t>Rembrandt’s son Titus </a:t>
            </a:r>
            <a:endParaRPr lang="en-US" sz="1400" dirty="0"/>
          </a:p>
        </p:txBody>
      </p:sp>
    </p:spTree>
    <p:extLst>
      <p:ext uri="{BB962C8B-B14F-4D97-AF65-F5344CB8AC3E}">
        <p14:creationId xmlns:p14="http://schemas.microsoft.com/office/powerpoint/2010/main" xmlns="" val="170901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Literature</a:t>
            </a:r>
            <a:endParaRPr lang="en-US" dirty="0"/>
          </a:p>
        </p:txBody>
      </p:sp>
      <p:sp>
        <p:nvSpPr>
          <p:cNvPr id="3" name="Content Placeholder 2"/>
          <p:cNvSpPr>
            <a:spLocks noGrp="1"/>
          </p:cNvSpPr>
          <p:nvPr>
            <p:ph idx="1"/>
          </p:nvPr>
        </p:nvSpPr>
        <p:spPr/>
        <p:txBody>
          <a:bodyPr>
            <a:normAutofit/>
          </a:bodyPr>
          <a:lstStyle/>
          <a:p>
            <a:r>
              <a:rPr lang="en-US" sz="2200" dirty="0" smtClean="0"/>
              <a:t>The political and religious tension in society was reflected in literature</a:t>
            </a:r>
          </a:p>
          <a:p>
            <a:r>
              <a:rPr lang="en-US" sz="2200" dirty="0" smtClean="0"/>
              <a:t>One of the most common subjects to write about during the 17</a:t>
            </a:r>
            <a:r>
              <a:rPr lang="en-US" sz="2200" baseline="30000" dirty="0" smtClean="0"/>
              <a:t>th</a:t>
            </a:r>
            <a:r>
              <a:rPr lang="en-US" sz="2200" dirty="0" smtClean="0"/>
              <a:t> century was the household, proper behavior, and gender roles, such as </a:t>
            </a:r>
            <a:r>
              <a:rPr lang="en-US" sz="2200" i="1" dirty="0" smtClean="0"/>
              <a:t>The Holy Roman Living</a:t>
            </a:r>
            <a:r>
              <a:rPr lang="en-US" sz="2200" dirty="0"/>
              <a:t> </a:t>
            </a:r>
            <a:r>
              <a:rPr lang="en-US" sz="2200" dirty="0" smtClean="0"/>
              <a:t>(1674), describing proper conduct according to the Church</a:t>
            </a:r>
          </a:p>
          <a:p>
            <a:r>
              <a:rPr lang="en-US" sz="2200" dirty="0" smtClean="0"/>
              <a:t>There were also an abundance of political novels, commonly revolving around the English revolution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33700" y="4648200"/>
            <a:ext cx="3276600" cy="2051436"/>
          </a:xfrm>
          <a:prstGeom prst="rect">
            <a:avLst/>
          </a:prstGeom>
        </p:spPr>
      </p:pic>
    </p:spTree>
    <p:extLst>
      <p:ext uri="{BB962C8B-B14F-4D97-AF65-F5344CB8AC3E}">
        <p14:creationId xmlns:p14="http://schemas.microsoft.com/office/powerpoint/2010/main" xmlns="" val="3768256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3599</TotalTime>
  <Words>1211</Words>
  <Application>Microsoft Office PowerPoint</Application>
  <PresentationFormat>On-screen Show (4:3)</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Chapter Sixteen: Philosophy, Art, and Literature</vt:lpstr>
      <vt:lpstr>Mannerism</vt:lpstr>
      <vt:lpstr>Slide 3</vt:lpstr>
      <vt:lpstr>The Baroque</vt:lpstr>
      <vt:lpstr>Slide 5</vt:lpstr>
      <vt:lpstr>Classicism in Art</vt:lpstr>
      <vt:lpstr>Poussin</vt:lpstr>
      <vt:lpstr>Dutch Classicism</vt:lpstr>
      <vt:lpstr>Literature</vt:lpstr>
      <vt:lpstr>Cervantes</vt:lpstr>
      <vt:lpstr>Shakespeare and Theatre</vt:lpstr>
      <vt:lpstr>Slide 12</vt:lpstr>
      <vt:lpstr>Philosophy</vt:lpstr>
      <vt:lpstr>Descartes</vt:lpstr>
      <vt:lpstr>Montaigne and the Essay</vt:lpstr>
      <vt:lpstr>The End (More artwork by Frans Hals because I like him a lot)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 Boss</dc:creator>
  <cp:lastModifiedBy>Author</cp:lastModifiedBy>
  <cp:revision>47</cp:revision>
  <dcterms:created xsi:type="dcterms:W3CDTF">2012-12-15T23:06:22Z</dcterms:created>
  <dcterms:modified xsi:type="dcterms:W3CDTF">2012-12-19T09:28:48Z</dcterms:modified>
</cp:coreProperties>
</file>